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61" r:id="rId5"/>
    <p:sldId id="266" r:id="rId6"/>
    <p:sldId id="268" r:id="rId7"/>
    <p:sldId id="270" r:id="rId8"/>
    <p:sldId id="273" r:id="rId9"/>
    <p:sldId id="271" r:id="rId1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2023/10/5</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2023/10/5</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a:xfrm>
            <a:off x="1524000" y="36905"/>
            <a:ext cx="9495934" cy="2387600"/>
          </a:xfrm>
        </p:spPr>
        <p:txBody>
          <a:bodyPr>
            <a:normAutofit/>
          </a:bodyPr>
          <a:lstStyle/>
          <a:p>
            <a:r>
              <a:rPr kumimoji="1" lang="ja-JP" altLang="en-US" sz="4000" dirty="0">
                <a:latin typeface="メイリオ" panose="020B0604030504040204" pitchFamily="50" charset="-128"/>
                <a:ea typeface="メイリオ" panose="020B0604030504040204" pitchFamily="50" charset="-128"/>
              </a:rPr>
              <a:t>第</a:t>
            </a:r>
            <a:r>
              <a:rPr kumimoji="1" lang="en-US" altLang="ja-JP" sz="4000" dirty="0">
                <a:latin typeface="メイリオ" panose="020B0604030504040204" pitchFamily="50" charset="-128"/>
                <a:ea typeface="メイリオ" panose="020B0604030504040204" pitchFamily="50" charset="-128"/>
              </a:rPr>
              <a:t>23</a:t>
            </a:r>
            <a:r>
              <a:rPr kumimoji="1" lang="ja-JP" altLang="en-US" sz="4000" dirty="0">
                <a:latin typeface="メイリオ" panose="020B0604030504040204" pitchFamily="50" charset="-128"/>
                <a:ea typeface="メイリオ" panose="020B0604030504040204" pitchFamily="50" charset="-128"/>
              </a:rPr>
              <a:t>回九州学生女子駅伝対校選手権大会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2023</a:t>
            </a:r>
            <a:r>
              <a:rPr kumimoji="1" lang="ja-JP" altLang="en-US" dirty="0">
                <a:latin typeface="メイリオ" panose="020B0604030504040204" pitchFamily="50" charset="-128"/>
                <a:ea typeface="メイリオ" panose="020B0604030504040204" pitchFamily="50" charset="-128"/>
              </a:rPr>
              <a:t>年</a:t>
            </a:r>
            <a:r>
              <a:rPr kumimoji="1" lang="en-US" altLang="ja-JP" dirty="0">
                <a:latin typeface="メイリオ" panose="020B0604030504040204" pitchFamily="50" charset="-128"/>
                <a:ea typeface="メイリオ" panose="020B0604030504040204" pitchFamily="50" charset="-128"/>
              </a:rPr>
              <a:t>10</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EF063969-304E-4F92-8992-0EDB19470369}"/>
              </a:ext>
            </a:extLst>
          </p:cNvPr>
          <p:cNvPicPr>
            <a:picLocks noChangeAspect="1"/>
          </p:cNvPicPr>
          <p:nvPr/>
        </p:nvPicPr>
        <p:blipFill>
          <a:blip r:embed="rId2"/>
          <a:stretch>
            <a:fillRect/>
          </a:stretch>
        </p:blipFill>
        <p:spPr>
          <a:xfrm>
            <a:off x="2263739" y="2792002"/>
            <a:ext cx="4574633" cy="3429000"/>
          </a:xfrm>
          <a:prstGeom prst="rect">
            <a:avLst/>
          </a:prstGeom>
        </p:spPr>
      </p:pic>
    </p:spTree>
    <p:extLst>
      <p:ext uri="{BB962C8B-B14F-4D97-AF65-F5344CB8AC3E}">
        <p14:creationId xmlns:p14="http://schemas.microsoft.com/office/powerpoint/2010/main" val="3435704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はじめに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2365248" y="4004111"/>
            <a:ext cx="8150352" cy="1335506"/>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Excel</a:t>
            </a:r>
            <a:r>
              <a:rPr lang="ja-JP" altLang="en-US" sz="1800" dirty="0">
                <a:latin typeface="メイリオ" panose="020B0604030504040204" pitchFamily="50" charset="-128"/>
                <a:ea typeface="メイリオ" panose="020B0604030504040204" pitchFamily="50" charset="-128"/>
              </a:rPr>
              <a:t>ファイル</a:t>
            </a:r>
            <a:r>
              <a:rPr lang="en-US" altLang="ja-JP" sz="1800" dirty="0">
                <a:highlight>
                  <a:srgbClr val="FF00FF"/>
                </a:highlight>
                <a:latin typeface="メイリオ" panose="020B0604030504040204" pitchFamily="50" charset="-128"/>
                <a:ea typeface="メイリオ" panose="020B0604030504040204" pitchFamily="50" charset="-128"/>
              </a:rPr>
              <a:t>【23</a:t>
            </a:r>
            <a:r>
              <a:rPr lang="ja-JP" altLang="en-US" sz="1800" dirty="0">
                <a:highlight>
                  <a:srgbClr val="FF00FF"/>
                </a:highlight>
                <a:latin typeface="メイリオ" panose="020B0604030504040204" pitchFamily="50" charset="-128"/>
                <a:ea typeface="メイリオ" panose="020B0604030504040204" pitchFamily="50" charset="-128"/>
              </a:rPr>
              <a:t>島原駅伝</a:t>
            </a:r>
            <a:r>
              <a:rPr lang="en-US" altLang="ja-JP" sz="1800" dirty="0">
                <a:highlight>
                  <a:srgbClr val="FF00FF"/>
                </a:highlight>
                <a:latin typeface="メイリオ" panose="020B0604030504040204" pitchFamily="50" charset="-128"/>
                <a:ea typeface="メイリオ" panose="020B0604030504040204" pitchFamily="50" charset="-128"/>
              </a:rPr>
              <a:t>】</a:t>
            </a:r>
            <a:r>
              <a:rPr lang="ja-JP" altLang="en-US" sz="1800" dirty="0">
                <a:highlight>
                  <a:srgbClr val="FF00FF"/>
                </a:highlight>
                <a:latin typeface="メイリオ" panose="020B0604030504040204" pitchFamily="50" charset="-128"/>
                <a:ea typeface="メイリオ" panose="020B0604030504040204" pitchFamily="50" charset="-128"/>
              </a:rPr>
              <a:t>〇〇大学</a:t>
            </a:r>
            <a:br>
              <a:rPr lang="en-US" altLang="ja-JP" sz="1800" dirty="0">
                <a:highlight>
                  <a:srgbClr val="FF00FF"/>
                </a:highlight>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を開いて下さい。</a:t>
            </a:r>
            <a:br>
              <a:rPr lang="en-US" altLang="ja-JP" sz="1800" dirty="0">
                <a:latin typeface="メイリオ" panose="020B0604030504040204" pitchFamily="50" charset="-128"/>
                <a:ea typeface="メイリオ" panose="020B0604030504040204" pitchFamily="50" charset="-128"/>
              </a:rPr>
            </a:br>
            <a:br>
              <a:rPr lang="en-US" altLang="ja-JP"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ここでは、提出物について　と</a:t>
            </a:r>
            <a:br>
              <a:rPr lang="en-US" altLang="ja-JP"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各シートのうち、基本情報登録・様式</a:t>
            </a:r>
            <a:r>
              <a:rPr lang="en-US" altLang="ja-JP" sz="1800" dirty="0">
                <a:latin typeface="メイリオ" panose="020B0604030504040204" pitchFamily="50" charset="-128"/>
                <a:ea typeface="メイリオ" panose="020B0604030504040204" pitchFamily="50" charset="-128"/>
              </a:rPr>
              <a:t>1</a:t>
            </a:r>
            <a:r>
              <a:rPr lang="ja-JP" altLang="en-US" sz="1800" dirty="0">
                <a:latin typeface="メイリオ" panose="020B0604030504040204" pitchFamily="50" charset="-128"/>
                <a:ea typeface="メイリオ" panose="020B0604030504040204" pitchFamily="50" charset="-128"/>
              </a:rPr>
              <a:t>について説明しています。</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1078183"/>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
        <p:nvSpPr>
          <p:cNvPr id="5" name="コンテンツ プレースホルダー 2">
            <a:extLst>
              <a:ext uri="{FF2B5EF4-FFF2-40B4-BE49-F238E27FC236}">
                <a16:creationId xmlns:a16="http://schemas.microsoft.com/office/drawing/2014/main" id="{E7E1658B-3468-4F49-B4C8-E7781A5DCA97}"/>
              </a:ext>
            </a:extLst>
          </p:cNvPr>
          <p:cNvSpPr txBox="1">
            <a:spLocks/>
          </p:cNvSpPr>
          <p:nvPr/>
        </p:nvSpPr>
        <p:spPr>
          <a:xfrm>
            <a:off x="838200" y="2132302"/>
            <a:ext cx="10515600" cy="1733524"/>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◆エントリーの際の注意◆</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要項</a:t>
            </a:r>
            <a:r>
              <a:rPr lang="en-US" altLang="ja-JP" sz="1800" dirty="0">
                <a:latin typeface="メイリオ" panose="020B0604030504040204" pitchFamily="50" charset="-128"/>
                <a:ea typeface="メイリオ" panose="020B0604030504040204" pitchFamily="50" charset="-128"/>
              </a:rPr>
              <a:t>8</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6</a:t>
            </a:r>
            <a:r>
              <a:rPr lang="ja-JP" altLang="en-US" sz="1800" dirty="0">
                <a:latin typeface="メイリオ" panose="020B0604030504040204" pitchFamily="50" charset="-128"/>
                <a:ea typeface="メイリオ" panose="020B0604030504040204" pitchFamily="50" charset="-128"/>
              </a:rPr>
              <a:t>）より抜粋</a:t>
            </a:r>
            <a:endParaRPr lang="en-US" altLang="ja-JP" sz="1800" dirty="0">
              <a:latin typeface="メイリオ" panose="020B0604030504040204" pitchFamily="50" charset="-128"/>
              <a:ea typeface="メイリオ" panose="020B0604030504040204" pitchFamily="50" charset="-128"/>
            </a:endParaRP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正規チームで補欠に回った選手については、オープンチームにおける区間エントリー選手として参加を認める。なお、オープンチームエントリー選手は、正規チームにはなりえない。また、オープンチーム間での選手移動は禁止する。</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正規チームからオープンチームに移動した場合は、正規チームに、戻れないものとする。各チーム気をつけること。</a:t>
            </a:r>
            <a:r>
              <a:rPr lang="en-US" altLang="ja-JP" sz="1800" dirty="0">
                <a:latin typeface="メイリオ" panose="020B0604030504040204" pitchFamily="50" charset="-128"/>
                <a:ea typeface="メイリオ" panose="020B0604030504040204" pitchFamily="50" charset="-128"/>
              </a:rPr>
              <a:t>)</a:t>
            </a:r>
          </a:p>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また、同一人物を複数のチームに登録することは認めない。</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注意</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1005691"/>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●今回は、</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チームにつき</a:t>
            </a:r>
            <a:r>
              <a:rPr lang="en-US" altLang="ja-JP" sz="1800" b="1" u="sng" dirty="0">
                <a:solidFill>
                  <a:srgbClr val="FF0000"/>
                </a:solidFill>
                <a:latin typeface="メイリオ" panose="020B0604030504040204" pitchFamily="50" charset="-128"/>
                <a:ea typeface="メイリオ" panose="020B0604030504040204" pitchFamily="50" charset="-128"/>
              </a:rPr>
              <a:t>1</a:t>
            </a:r>
            <a:r>
              <a:rPr lang="ja-JP" altLang="en-US" sz="1800" b="1" u="sng" dirty="0">
                <a:solidFill>
                  <a:srgbClr val="FF0000"/>
                </a:solidFill>
                <a:latin typeface="メイリオ" panose="020B0604030504040204" pitchFamily="50" charset="-128"/>
                <a:ea typeface="メイリオ" panose="020B0604030504040204" pitchFamily="50" charset="-128"/>
              </a:rPr>
              <a:t>ファイル</a:t>
            </a:r>
            <a:r>
              <a:rPr lang="ja-JP" altLang="en-US" sz="1800" dirty="0">
                <a:latin typeface="メイリオ" panose="020B0604030504040204" pitchFamily="50" charset="-128"/>
                <a:ea typeface="メイリオ" panose="020B0604030504040204" pitchFamily="50" charset="-128"/>
              </a:rPr>
              <a:t>でのエントリーとなっています。</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複数チームエントリーする場合は、エントリーするチーム分、予め</a:t>
            </a:r>
            <a:r>
              <a:rPr lang="en-US" altLang="ja-JP" sz="1800" dirty="0">
                <a:latin typeface="メイリオ" panose="020B0604030504040204" pitchFamily="50" charset="-128"/>
                <a:ea typeface="メイリオ" panose="020B0604030504040204" pitchFamily="50" charset="-128"/>
              </a:rPr>
              <a:t>Excel</a:t>
            </a:r>
            <a:r>
              <a:rPr lang="ja-JP" altLang="en-US" sz="1800" dirty="0">
                <a:latin typeface="メイリオ" panose="020B0604030504040204" pitchFamily="50" charset="-128"/>
                <a:ea typeface="メイリオ" panose="020B0604030504040204" pitchFamily="50" charset="-128"/>
              </a:rPr>
              <a:t>ファイル</a:t>
            </a:r>
            <a:r>
              <a:rPr lang="en-US" altLang="ja-JP" sz="1800" dirty="0">
                <a:latin typeface="メイリオ" panose="020B0604030504040204" pitchFamily="50" charset="-128"/>
                <a:ea typeface="メイリオ" panose="020B0604030504040204" pitchFamily="50" charset="-128"/>
              </a:rPr>
              <a:t>【23</a:t>
            </a:r>
            <a:r>
              <a:rPr lang="ja-JP" altLang="en-US" sz="1800" dirty="0">
                <a:latin typeface="メイリオ" panose="020B0604030504040204" pitchFamily="50" charset="-128"/>
                <a:ea typeface="メイリオ" panose="020B0604030504040204" pitchFamily="50" charset="-128"/>
              </a:rPr>
              <a:t>島原駅伝</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女子</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チーム名</a:t>
            </a:r>
            <a:r>
              <a:rPr lang="en-US" altLang="ja-JP" sz="1800" dirty="0">
                <a:latin typeface="メイリオ" panose="020B0604030504040204" pitchFamily="50" charset="-128"/>
                <a:ea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rPr>
              <a:t>　を複製しておいてください。</a:t>
            </a:r>
            <a:endParaRPr lang="en-US" altLang="ja-JP" sz="18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67D2B50-1217-4E49-9618-65822A49C2EB}"/>
              </a:ext>
            </a:extLst>
          </p:cNvPr>
          <p:cNvPicPr>
            <a:picLocks noChangeAspect="1"/>
          </p:cNvPicPr>
          <p:nvPr/>
        </p:nvPicPr>
        <p:blipFill rotWithShape="1">
          <a:blip r:embed="rId2"/>
          <a:srcRect l="12894" t="25553" r="34859" b="10562"/>
          <a:stretch/>
        </p:blipFill>
        <p:spPr>
          <a:xfrm>
            <a:off x="904972" y="2064471"/>
            <a:ext cx="3316810" cy="2281286"/>
          </a:xfrm>
          <a:prstGeom prst="rect">
            <a:avLst/>
          </a:prstGeom>
          <a:ln>
            <a:solidFill>
              <a:schemeClr val="tx1"/>
            </a:solidFill>
          </a:ln>
        </p:spPr>
      </p:pic>
      <p:pic>
        <p:nvPicPr>
          <p:cNvPr id="6" name="図 5">
            <a:extLst>
              <a:ext uri="{FF2B5EF4-FFF2-40B4-BE49-F238E27FC236}">
                <a16:creationId xmlns:a16="http://schemas.microsoft.com/office/drawing/2014/main" id="{E52E5205-61B9-4DED-A05E-D64581953794}"/>
              </a:ext>
            </a:extLst>
          </p:cNvPr>
          <p:cNvPicPr>
            <a:picLocks noChangeAspect="1"/>
          </p:cNvPicPr>
          <p:nvPr/>
        </p:nvPicPr>
        <p:blipFill rotWithShape="1">
          <a:blip r:embed="rId3"/>
          <a:srcRect l="12546" t="26298" r="34641" b="9619"/>
          <a:stretch/>
        </p:blipFill>
        <p:spPr>
          <a:xfrm>
            <a:off x="4288554" y="2064470"/>
            <a:ext cx="3342402" cy="2281287"/>
          </a:xfrm>
          <a:prstGeom prst="rect">
            <a:avLst/>
          </a:prstGeom>
          <a:ln>
            <a:solidFill>
              <a:schemeClr val="tx1"/>
            </a:solidFill>
          </a:ln>
        </p:spPr>
      </p:pic>
      <p:pic>
        <p:nvPicPr>
          <p:cNvPr id="7" name="図 6">
            <a:extLst>
              <a:ext uri="{FF2B5EF4-FFF2-40B4-BE49-F238E27FC236}">
                <a16:creationId xmlns:a16="http://schemas.microsoft.com/office/drawing/2014/main" id="{682EFD70-9464-4039-964E-FD3BB804F9F5}"/>
              </a:ext>
            </a:extLst>
          </p:cNvPr>
          <p:cNvPicPr>
            <a:picLocks noChangeAspect="1"/>
          </p:cNvPicPr>
          <p:nvPr/>
        </p:nvPicPr>
        <p:blipFill rotWithShape="1">
          <a:blip r:embed="rId4"/>
          <a:srcRect l="13822" t="25553" r="29634" b="7865"/>
          <a:stretch/>
        </p:blipFill>
        <p:spPr>
          <a:xfrm>
            <a:off x="7697728" y="2064470"/>
            <a:ext cx="4103096" cy="2717663"/>
          </a:xfrm>
          <a:prstGeom prst="rect">
            <a:avLst/>
          </a:prstGeom>
          <a:ln>
            <a:solidFill>
              <a:schemeClr val="tx1"/>
            </a:solidFill>
          </a:ln>
        </p:spPr>
      </p:pic>
      <p:sp>
        <p:nvSpPr>
          <p:cNvPr id="8" name="コンテンツ プレースホルダー 2">
            <a:extLst>
              <a:ext uri="{FF2B5EF4-FFF2-40B4-BE49-F238E27FC236}">
                <a16:creationId xmlns:a16="http://schemas.microsoft.com/office/drawing/2014/main" id="{A5171680-428F-444F-91C3-3A56FD0D18BA}"/>
              </a:ext>
            </a:extLst>
          </p:cNvPr>
          <p:cNvSpPr txBox="1">
            <a:spLocks/>
          </p:cNvSpPr>
          <p:nvPr/>
        </p:nvSpPr>
        <p:spPr>
          <a:xfrm>
            <a:off x="1637354"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コピー</a:t>
            </a:r>
            <a:endParaRPr lang="en-US" altLang="ja-JP" sz="1800" dirty="0">
              <a:latin typeface="メイリオ" panose="020B0604030504040204" pitchFamily="50" charset="-128"/>
              <a:ea typeface="メイリオ" panose="020B0604030504040204" pitchFamily="50" charset="-128"/>
            </a:endParaRPr>
          </a:p>
        </p:txBody>
      </p:sp>
      <p:sp>
        <p:nvSpPr>
          <p:cNvPr id="9" name="コンテンツ プレースホルダー 2">
            <a:extLst>
              <a:ext uri="{FF2B5EF4-FFF2-40B4-BE49-F238E27FC236}">
                <a16:creationId xmlns:a16="http://schemas.microsoft.com/office/drawing/2014/main" id="{C3A754A9-1741-4CE4-9BDD-870F9028892B}"/>
              </a:ext>
            </a:extLst>
          </p:cNvPr>
          <p:cNvSpPr txBox="1">
            <a:spLocks/>
          </p:cNvSpPr>
          <p:nvPr/>
        </p:nvSpPr>
        <p:spPr>
          <a:xfrm>
            <a:off x="5033732" y="4434527"/>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貼り付け</a:t>
            </a:r>
            <a:endParaRPr lang="en-US" altLang="ja-JP" sz="1800" dirty="0">
              <a:latin typeface="メイリオ" panose="020B0604030504040204" pitchFamily="50" charset="-128"/>
              <a:ea typeface="メイリオ" panose="020B0604030504040204" pitchFamily="50" charset="-128"/>
            </a:endParaRPr>
          </a:p>
        </p:txBody>
      </p:sp>
      <p:sp>
        <p:nvSpPr>
          <p:cNvPr id="10" name="コンテンツ プレースホルダー 2">
            <a:extLst>
              <a:ext uri="{FF2B5EF4-FFF2-40B4-BE49-F238E27FC236}">
                <a16:creationId xmlns:a16="http://schemas.microsoft.com/office/drawing/2014/main" id="{F300691D-C52F-453E-9697-B6235661AB51}"/>
              </a:ext>
            </a:extLst>
          </p:cNvPr>
          <p:cNvSpPr txBox="1">
            <a:spLocks/>
          </p:cNvSpPr>
          <p:nvPr/>
        </p:nvSpPr>
        <p:spPr>
          <a:xfrm>
            <a:off x="8823253" y="4854804"/>
            <a:ext cx="1852046" cy="4202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名前の変更</a:t>
            </a:r>
            <a:endParaRPr lang="en-US" altLang="ja-JP" sz="1800" dirty="0">
              <a:latin typeface="メイリオ" panose="020B0604030504040204" pitchFamily="50" charset="-128"/>
              <a:ea typeface="メイリオ" panose="020B0604030504040204" pitchFamily="50" charset="-128"/>
            </a:endParaRPr>
          </a:p>
        </p:txBody>
      </p:sp>
      <p:sp>
        <p:nvSpPr>
          <p:cNvPr id="11" name="矢印: 右 10">
            <a:extLst>
              <a:ext uri="{FF2B5EF4-FFF2-40B4-BE49-F238E27FC236}">
                <a16:creationId xmlns:a16="http://schemas.microsoft.com/office/drawing/2014/main" id="{67CD5ACF-E2BA-4E4C-AD53-B1C0DAB57F65}"/>
              </a:ext>
            </a:extLst>
          </p:cNvPr>
          <p:cNvSpPr/>
          <p:nvPr/>
        </p:nvSpPr>
        <p:spPr>
          <a:xfrm>
            <a:off x="3629320" y="4434527"/>
            <a:ext cx="1404412" cy="269448"/>
          </a:xfrm>
          <a:prstGeom prst="rightArrow">
            <a:avLst>
              <a:gd name="adj1" fmla="val 50000"/>
              <a:gd name="adj2" fmla="val 74490"/>
            </a:avLst>
          </a:prstGeom>
          <a:solidFill>
            <a:srgbClr val="FFC00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87D14269-BD27-4ADE-AD40-105A7B4BABE4}"/>
              </a:ext>
            </a:extLst>
          </p:cNvPr>
          <p:cNvSpPr/>
          <p:nvPr/>
        </p:nvSpPr>
        <p:spPr>
          <a:xfrm rot="570175">
            <a:off x="6684585" y="4643737"/>
            <a:ext cx="2235880" cy="299589"/>
          </a:xfrm>
          <a:prstGeom prst="rightArrow">
            <a:avLst>
              <a:gd name="adj1" fmla="val 50000"/>
              <a:gd name="adj2" fmla="val 77119"/>
            </a:avLst>
          </a:prstGeom>
          <a:solidFill>
            <a:srgbClr val="FFC000"/>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コンテンツ プレースホルダー 2">
            <a:extLst>
              <a:ext uri="{FF2B5EF4-FFF2-40B4-BE49-F238E27FC236}">
                <a16:creationId xmlns:a16="http://schemas.microsoft.com/office/drawing/2014/main" id="{9B5B1D86-9D51-4963-9758-8FAB6EE3FF59}"/>
              </a:ext>
            </a:extLst>
          </p:cNvPr>
          <p:cNvSpPr txBox="1">
            <a:spLocks/>
          </p:cNvSpPr>
          <p:nvPr/>
        </p:nvSpPr>
        <p:spPr>
          <a:xfrm>
            <a:off x="4288554" y="5487184"/>
            <a:ext cx="6853928" cy="9041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1800" dirty="0">
                <a:latin typeface="メイリオ" panose="020B0604030504040204" pitchFamily="50" charset="-128"/>
                <a:ea typeface="メイリオ" panose="020B0604030504040204" pitchFamily="50" charset="-128"/>
              </a:rPr>
              <a:t>上記画面は男子のファイルで行なわれていますが、女子のファイルでも同様の操作を行なっていただければ大丈夫です。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91030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提出物について</a:t>
            </a:r>
            <a:endParaRPr kumimoji="1" lang="ja-JP" altLang="en-US" dirty="0">
              <a:latin typeface="メイリオ" panose="020B0604030504040204" pitchFamily="50" charset="-128"/>
              <a:ea typeface="メイリオ" panose="020B0604030504040204" pitchFamily="50" charset="-128"/>
            </a:endParaRPr>
          </a:p>
        </p:txBody>
      </p:sp>
      <p:graphicFrame>
        <p:nvGraphicFramePr>
          <p:cNvPr id="3" name="コンテンツ プレースホルダー 2">
            <a:extLst>
              <a:ext uri="{FF2B5EF4-FFF2-40B4-BE49-F238E27FC236}">
                <a16:creationId xmlns:a16="http://schemas.microsoft.com/office/drawing/2014/main" id="{26E91EE9-794E-41E2-BDF8-27B8B0E4D8C9}"/>
              </a:ext>
            </a:extLst>
          </p:cNvPr>
          <p:cNvGraphicFramePr>
            <a:graphicFrameLocks noGrp="1"/>
          </p:cNvGraphicFramePr>
          <p:nvPr>
            <p:ph idx="1"/>
            <p:extLst>
              <p:ext uri="{D42A27DB-BD31-4B8C-83A1-F6EECF244321}">
                <p14:modId xmlns:p14="http://schemas.microsoft.com/office/powerpoint/2010/main" val="2310662124"/>
              </p:ext>
            </p:extLst>
          </p:nvPr>
        </p:nvGraphicFramePr>
        <p:xfrm>
          <a:off x="1257300" y="930729"/>
          <a:ext cx="10711543" cy="4307346"/>
        </p:xfrm>
        <a:graphic>
          <a:graphicData uri="http://schemas.openxmlformats.org/drawingml/2006/table">
            <a:tbl>
              <a:tblPr firstRow="1" firstCol="1" bandRow="1">
                <a:tableStyleId>{5C22544A-7EE6-4342-B048-85BDC9FD1C3A}</a:tableStyleId>
              </a:tblPr>
              <a:tblGrid>
                <a:gridCol w="4686300">
                  <a:extLst>
                    <a:ext uri="{9D8B030D-6E8A-4147-A177-3AD203B41FA5}">
                      <a16:colId xmlns:a16="http://schemas.microsoft.com/office/drawing/2014/main" val="3240723372"/>
                    </a:ext>
                  </a:extLst>
                </a:gridCol>
                <a:gridCol w="3474324">
                  <a:extLst>
                    <a:ext uri="{9D8B030D-6E8A-4147-A177-3AD203B41FA5}">
                      <a16:colId xmlns:a16="http://schemas.microsoft.com/office/drawing/2014/main" val="2047683123"/>
                    </a:ext>
                  </a:extLst>
                </a:gridCol>
                <a:gridCol w="2550919">
                  <a:extLst>
                    <a:ext uri="{9D8B030D-6E8A-4147-A177-3AD203B41FA5}">
                      <a16:colId xmlns:a16="http://schemas.microsoft.com/office/drawing/2014/main" val="2632431015"/>
                    </a:ext>
                  </a:extLst>
                </a:gridCol>
              </a:tblGrid>
              <a:tr h="295714">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a:effectLst/>
                        </a:rPr>
                        <a:t>入力方法</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a:effectLst/>
                        </a:rPr>
                        <a:t>締切</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2401275339"/>
                  </a:ext>
                </a:extLst>
              </a:tr>
              <a:tr h="295714">
                <a:tc>
                  <a:txBody>
                    <a:bodyPr/>
                    <a:lstStyle/>
                    <a:p>
                      <a:pPr algn="just"/>
                      <a:r>
                        <a:rPr lang="ja-JP" sz="1800" kern="100" dirty="0">
                          <a:effectLst/>
                        </a:rPr>
                        <a:t>基本情報登録</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3">
                  <a:txBody>
                    <a:bodyPr/>
                    <a:lstStyle/>
                    <a:p>
                      <a:pPr algn="just"/>
                      <a:r>
                        <a:rPr lang="en-US" sz="1800" kern="100" dirty="0">
                          <a:effectLst/>
                        </a:rPr>
                        <a:t>10/20(</a:t>
                      </a:r>
                      <a:r>
                        <a:rPr lang="ja-JP" sz="1800" kern="100" dirty="0">
                          <a:effectLst/>
                        </a:rPr>
                        <a:t>金</a:t>
                      </a:r>
                      <a:r>
                        <a:rPr lang="en-US" sz="1800" kern="100" dirty="0">
                          <a:effectLst/>
                        </a:rPr>
                        <a:t>)23</a:t>
                      </a:r>
                      <a:r>
                        <a:rPr lang="ja-JP" sz="1800" kern="100" dirty="0">
                          <a:effectLst/>
                        </a:rPr>
                        <a:t>：</a:t>
                      </a:r>
                      <a:r>
                        <a:rPr lang="en-US" sz="1800" kern="100" dirty="0">
                          <a:effectLst/>
                        </a:rPr>
                        <a:t>59</a:t>
                      </a:r>
                      <a:endParaRPr lang="ja-JP" sz="1800" kern="100" dirty="0">
                        <a:effectLst/>
                      </a:endParaRPr>
                    </a:p>
                    <a:p>
                      <a:pPr algn="just"/>
                      <a:r>
                        <a:rPr lang="ja-JP" sz="1800" kern="100" dirty="0">
                          <a:effectLst/>
                        </a:rPr>
                        <a:t>郵送、メール両方</a:t>
                      </a:r>
                    </a:p>
                    <a:p>
                      <a:pPr algn="just"/>
                      <a:r>
                        <a:rPr lang="ja-JP" sz="1800" u="sng" kern="100" dirty="0">
                          <a:effectLst/>
                        </a:rPr>
                        <a:t>＊締切厳守</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045036260"/>
                  </a:ext>
                </a:extLst>
              </a:tr>
              <a:tr h="295714">
                <a:tc>
                  <a:txBody>
                    <a:bodyPr/>
                    <a:lstStyle/>
                    <a:p>
                      <a:pPr algn="just"/>
                      <a:r>
                        <a:rPr lang="ja-JP" sz="1800" kern="100" dirty="0">
                          <a:effectLst/>
                        </a:rPr>
                        <a:t>様式</a:t>
                      </a:r>
                      <a:r>
                        <a:rPr lang="en-US" sz="1800" kern="100" dirty="0">
                          <a:effectLst/>
                        </a:rPr>
                        <a:t>1</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2493170052"/>
                  </a:ext>
                </a:extLst>
              </a:tr>
              <a:tr h="295714">
                <a:tc>
                  <a:txBody>
                    <a:bodyPr/>
                    <a:lstStyle/>
                    <a:p>
                      <a:pPr algn="just"/>
                      <a:r>
                        <a:rPr lang="ja-JP" sz="1800" kern="100" dirty="0">
                          <a:effectLst/>
                        </a:rPr>
                        <a:t>様式</a:t>
                      </a:r>
                      <a:r>
                        <a:rPr lang="en-US" sz="1800" kern="100" dirty="0">
                          <a:effectLst/>
                        </a:rPr>
                        <a:t>3(</a:t>
                      </a:r>
                      <a:r>
                        <a:rPr lang="ja-JP" sz="1800" kern="100" dirty="0">
                          <a:effectLst/>
                        </a:rPr>
                        <a:t>明細書</a:t>
                      </a:r>
                      <a:r>
                        <a:rPr lang="en-US" sz="1800" kern="100" dirty="0">
                          <a:effectLst/>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021462030"/>
                  </a:ext>
                </a:extLst>
              </a:tr>
              <a:tr h="887142">
                <a:tc>
                  <a:txBody>
                    <a:bodyPr/>
                    <a:lstStyle/>
                    <a:p>
                      <a:pPr algn="just"/>
                      <a:r>
                        <a:rPr lang="ja-JP" sz="1800" kern="100" dirty="0">
                          <a:solidFill>
                            <a:srgbClr val="FF0000"/>
                          </a:solidFill>
                          <a:effectLst/>
                        </a:rPr>
                        <a:t>記録証明全員分</a:t>
                      </a:r>
                    </a:p>
                    <a:p>
                      <a:pPr algn="just"/>
                      <a:r>
                        <a:rPr lang="ja-JP" sz="1800" kern="100" dirty="0">
                          <a:solidFill>
                            <a:srgbClr val="FF0000"/>
                          </a:solidFill>
                          <a:effectLst/>
                        </a:rPr>
                        <a:t>（記録の有効期間は</a:t>
                      </a:r>
                    </a:p>
                    <a:p>
                      <a:pPr algn="just"/>
                      <a:r>
                        <a:rPr lang="en-US" sz="1800" kern="100" dirty="0">
                          <a:solidFill>
                            <a:srgbClr val="FF0000"/>
                          </a:solidFill>
                          <a:effectLst/>
                        </a:rPr>
                        <a:t>2022/4/1</a:t>
                      </a:r>
                      <a:r>
                        <a:rPr lang="ja-JP" sz="1800" kern="100" dirty="0">
                          <a:solidFill>
                            <a:srgbClr val="FF0000"/>
                          </a:solidFill>
                          <a:effectLst/>
                        </a:rPr>
                        <a:t>～</a:t>
                      </a:r>
                      <a:r>
                        <a:rPr lang="en-US" sz="1800" kern="100" dirty="0">
                          <a:solidFill>
                            <a:srgbClr val="FF0000"/>
                          </a:solidFill>
                          <a:effectLst/>
                        </a:rPr>
                        <a:t>2023/10/20</a:t>
                      </a:r>
                      <a:r>
                        <a:rPr lang="ja-JP" sz="1800" kern="100" dirty="0">
                          <a:solidFill>
                            <a:srgbClr val="FF0000"/>
                          </a:solidFill>
                          <a:effectLst/>
                        </a:rPr>
                        <a:t>）</a:t>
                      </a:r>
                      <a:endParaRPr lang="ja-JP" sz="1800" kern="100" dirty="0">
                        <a:solidFill>
                          <a:srgbClr val="FF0000"/>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dirty="0">
                          <a:effectLst/>
                        </a:rPr>
                        <a:t>印刷し、該当箇所にマーカーを引く</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10/20(</a:t>
                      </a:r>
                      <a:r>
                        <a:rPr lang="ja-JP" sz="1800" kern="100" dirty="0">
                          <a:effectLst/>
                        </a:rPr>
                        <a:t>金</a:t>
                      </a:r>
                      <a:r>
                        <a:rPr lang="en-US" sz="1800" kern="100" dirty="0">
                          <a:effectLst/>
                        </a:rPr>
                        <a:t>)23:59 </a:t>
                      </a:r>
                      <a:endParaRPr lang="ja-JP" sz="1800" kern="100" dirty="0">
                        <a:effectLst/>
                      </a:endParaRPr>
                    </a:p>
                    <a:p>
                      <a:pPr algn="just"/>
                      <a:r>
                        <a:rPr lang="ja-JP" sz="1800" kern="100" dirty="0">
                          <a:effectLst/>
                        </a:rPr>
                        <a:t>郵送のみ</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2798341736"/>
                  </a:ext>
                </a:extLst>
              </a:tr>
              <a:tr h="591428">
                <a:tc>
                  <a:txBody>
                    <a:bodyPr/>
                    <a:lstStyle/>
                    <a:p>
                      <a:pPr algn="just"/>
                      <a:r>
                        <a:rPr lang="ja-JP" sz="1800" kern="100">
                          <a:effectLst/>
                        </a:rPr>
                        <a:t>様式</a:t>
                      </a:r>
                      <a:r>
                        <a:rPr lang="en-US" sz="1800" kern="100">
                          <a:effectLst/>
                        </a:rPr>
                        <a:t>2(</a:t>
                      </a:r>
                      <a:r>
                        <a:rPr lang="ja-JP" sz="1800" kern="100">
                          <a:effectLst/>
                        </a:rPr>
                        <a:t>チーム資料</a:t>
                      </a:r>
                      <a:r>
                        <a:rPr lang="en-US" sz="1800" kern="100">
                          <a:effectLst/>
                        </a:rPr>
                        <a:t>)</a:t>
                      </a:r>
                      <a:endParaRPr 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10/20(</a:t>
                      </a:r>
                      <a:r>
                        <a:rPr lang="ja-JP" sz="1800" kern="100" dirty="0">
                          <a:effectLst/>
                        </a:rPr>
                        <a:t>金</a:t>
                      </a:r>
                      <a:r>
                        <a:rPr lang="en-US" sz="1800" kern="100" dirty="0">
                          <a:effectLst/>
                        </a:rPr>
                        <a:t>)23:59</a:t>
                      </a:r>
                      <a:endParaRPr lang="ja-JP" sz="1800" kern="100" dirty="0">
                        <a:effectLst/>
                      </a:endParaRPr>
                    </a:p>
                    <a:p>
                      <a:pPr algn="just"/>
                      <a:r>
                        <a:rPr lang="ja-JP" sz="1800" kern="100" dirty="0">
                          <a:effectLst/>
                        </a:rPr>
                        <a:t>メール添付のみ</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154857565"/>
                  </a:ext>
                </a:extLst>
              </a:tr>
              <a:tr h="295714">
                <a:tc>
                  <a:txBody>
                    <a:bodyPr/>
                    <a:lstStyle/>
                    <a:p>
                      <a:pPr algn="just"/>
                      <a:r>
                        <a:rPr lang="ja-JP" sz="1800" kern="100" dirty="0">
                          <a:effectLst/>
                        </a:rPr>
                        <a:t>様式</a:t>
                      </a:r>
                      <a:r>
                        <a:rPr lang="en-US" altLang="ja-JP" sz="1800" kern="100" dirty="0">
                          <a:effectLst/>
                        </a:rPr>
                        <a:t>4</a:t>
                      </a:r>
                      <a:r>
                        <a:rPr lang="en-US" sz="1800" kern="100" dirty="0">
                          <a:effectLst/>
                        </a:rPr>
                        <a:t>(</a:t>
                      </a:r>
                      <a:r>
                        <a:rPr lang="ja-JP" sz="1800" kern="100" dirty="0">
                          <a:effectLst/>
                        </a:rPr>
                        <a:t>区間エントリー</a:t>
                      </a:r>
                      <a:r>
                        <a:rPr lang="en-US" sz="1800" kern="100" dirty="0">
                          <a:effectLst/>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rowSpan="3">
                  <a:txBody>
                    <a:bodyPr/>
                    <a:lstStyle/>
                    <a:p>
                      <a:pPr algn="just"/>
                      <a:r>
                        <a:rPr lang="en-US" altLang="ja-JP" sz="1800" kern="100" dirty="0">
                          <a:effectLst/>
                        </a:rPr>
                        <a:t>12</a:t>
                      </a:r>
                      <a:r>
                        <a:rPr lang="en-US" sz="1800" kern="100" dirty="0">
                          <a:effectLst/>
                        </a:rPr>
                        <a:t>/1(</a:t>
                      </a:r>
                      <a:r>
                        <a:rPr lang="ja-JP" sz="1800" kern="100" dirty="0">
                          <a:effectLst/>
                        </a:rPr>
                        <a:t>金</a:t>
                      </a:r>
                      <a:r>
                        <a:rPr lang="en-US" sz="1800" kern="100" dirty="0">
                          <a:effectLst/>
                        </a:rPr>
                        <a:t>)10~12</a:t>
                      </a:r>
                      <a:r>
                        <a:rPr lang="ja-JP" sz="1800" kern="100" dirty="0">
                          <a:effectLst/>
                        </a:rPr>
                        <a:t>時</a:t>
                      </a:r>
                    </a:p>
                    <a:p>
                      <a:pPr algn="just"/>
                      <a:r>
                        <a:rPr lang="ja-JP" sz="1800" kern="100" dirty="0">
                          <a:effectLst/>
                        </a:rPr>
                        <a:t>島原文化会館にて</a:t>
                      </a:r>
                    </a:p>
                    <a:p>
                      <a:pPr algn="just"/>
                      <a:r>
                        <a:rPr lang="ja-JP" sz="1800" kern="100" dirty="0">
                          <a:effectLst/>
                        </a:rPr>
                        <a:t>直接提出</a:t>
                      </a:r>
                      <a:endParaRPr lang="en-US" altLang="ja-JP" sz="1800" kern="100" dirty="0">
                        <a:effectLst/>
                      </a:endParaRPr>
                    </a:p>
                    <a:p>
                      <a:pPr algn="just"/>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＊様式</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4</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は</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11/30(</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木）</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14:00</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までにメール添付もする</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extLst>
                  <a:ext uri="{0D108BD9-81ED-4DB2-BD59-A6C34878D82A}">
                    <a16:rowId xmlns:a16="http://schemas.microsoft.com/office/drawing/2014/main" val="421781471"/>
                  </a:ext>
                </a:extLst>
              </a:tr>
              <a:tr h="847650">
                <a:tc>
                  <a:txBody>
                    <a:bodyPr/>
                    <a:lstStyle/>
                    <a:p>
                      <a:pPr algn="just"/>
                      <a:r>
                        <a:rPr lang="ja-JP" sz="1800" kern="100" dirty="0">
                          <a:effectLst/>
                        </a:rPr>
                        <a:t>様式</a:t>
                      </a:r>
                      <a:r>
                        <a:rPr lang="en-US" altLang="ja-JP" sz="1800" kern="100" dirty="0">
                          <a:effectLst/>
                        </a:rPr>
                        <a:t>5</a:t>
                      </a:r>
                      <a:r>
                        <a:rPr lang="en-US" sz="1800" kern="100" dirty="0">
                          <a:effectLst/>
                        </a:rPr>
                        <a:t>(</a:t>
                      </a:r>
                      <a:r>
                        <a:rPr lang="ja-JP" sz="1800" kern="100" dirty="0">
                          <a:effectLst/>
                        </a:rPr>
                        <a:t>健康に関する申立書</a:t>
                      </a:r>
                      <a:r>
                        <a:rPr lang="en-US" sz="1800" kern="100" dirty="0">
                          <a:effectLst/>
                        </a:rPr>
                        <a:t>)</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ja-JP" sz="1800" kern="100" dirty="0">
                          <a:effectLst/>
                        </a:rPr>
                        <a:t>印刷し、選手</a:t>
                      </a:r>
                      <a:r>
                        <a:rPr lang="en-US" sz="1800" kern="100" dirty="0">
                          <a:effectLst/>
                        </a:rPr>
                        <a:t>1</a:t>
                      </a:r>
                      <a:r>
                        <a:rPr lang="ja-JP" sz="1800" kern="100" dirty="0">
                          <a:effectLst/>
                        </a:rPr>
                        <a:t>人につき</a:t>
                      </a:r>
                      <a:r>
                        <a:rPr lang="en-US" sz="1800" kern="100" dirty="0">
                          <a:effectLst/>
                        </a:rPr>
                        <a:t>1</a:t>
                      </a:r>
                      <a:r>
                        <a:rPr lang="ja-JP" sz="1800" kern="100" dirty="0">
                          <a:effectLst/>
                        </a:rPr>
                        <a:t>枚</a:t>
                      </a:r>
                    </a:p>
                    <a:p>
                      <a:pPr algn="just"/>
                      <a:r>
                        <a:rPr lang="ja-JP" sz="1800" kern="100" dirty="0">
                          <a:effectLst/>
                        </a:rPr>
                        <a:t>手書きで記入</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391745315"/>
                  </a:ext>
                </a:extLst>
              </a:tr>
              <a:tr h="295714">
                <a:tc>
                  <a:txBody>
                    <a:bodyPr/>
                    <a:lstStyle/>
                    <a:p>
                      <a:pPr algn="just"/>
                      <a:r>
                        <a:rPr lang="ja-JP" sz="1800" kern="100" dirty="0">
                          <a:effectLst/>
                        </a:rPr>
                        <a:t>様式</a:t>
                      </a:r>
                      <a:r>
                        <a:rPr lang="en-US" altLang="ja-JP" sz="1800" kern="100" dirty="0">
                          <a:effectLst/>
                        </a:rPr>
                        <a:t>6</a:t>
                      </a:r>
                      <a:r>
                        <a:rPr lang="ja-JP" sz="1800" kern="100" dirty="0">
                          <a:effectLst/>
                        </a:rPr>
                        <a:t>（付き添い名簿）</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a:txBody>
                    <a:bodyPr/>
                    <a:lstStyle/>
                    <a:p>
                      <a:pPr algn="just"/>
                      <a:r>
                        <a:rPr lang="en-US" sz="1800" kern="100" dirty="0">
                          <a:effectLst/>
                        </a:rPr>
                        <a:t> </a:t>
                      </a:r>
                      <a:endParaRPr 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marL="68580" marR="68580" marT="0" marB="0"/>
                </a:tc>
                <a:tc vMerge="1">
                  <a:txBody>
                    <a:bodyPr/>
                    <a:lstStyle/>
                    <a:p>
                      <a:endParaRPr kumimoji="1" lang="ja-JP" altLang="en-US"/>
                    </a:p>
                  </a:txBody>
                  <a:tcPr/>
                </a:tc>
                <a:extLst>
                  <a:ext uri="{0D108BD9-81ED-4DB2-BD59-A6C34878D82A}">
                    <a16:rowId xmlns:a16="http://schemas.microsoft.com/office/drawing/2014/main" val="3552176751"/>
                  </a:ext>
                </a:extLst>
              </a:tr>
            </a:tbl>
          </a:graphicData>
        </a:graphic>
      </p:graphicFrame>
    </p:spTree>
    <p:extLst>
      <p:ext uri="{BB962C8B-B14F-4D97-AF65-F5344CB8AC3E}">
        <p14:creationId xmlns:p14="http://schemas.microsoft.com/office/powerpoint/2010/main" val="2342114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F3E52DA-1E40-4623-AC71-E2D9700B73B3}"/>
              </a:ext>
            </a:extLst>
          </p:cNvPr>
          <p:cNvPicPr>
            <a:picLocks noChangeAspect="1"/>
          </p:cNvPicPr>
          <p:nvPr/>
        </p:nvPicPr>
        <p:blipFill rotWithShape="1">
          <a:blip r:embed="rId2"/>
          <a:srcRect t="19188" r="71154" b="6816"/>
          <a:stretch/>
        </p:blipFill>
        <p:spPr>
          <a:xfrm>
            <a:off x="7683480" y="1058779"/>
            <a:ext cx="3516942" cy="5074578"/>
          </a:xfrm>
          <a:prstGeom prst="rect">
            <a:avLst/>
          </a:prstGeom>
          <a:ln>
            <a:solidFill>
              <a:schemeClr val="tx1"/>
            </a:solidFill>
          </a:ln>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id="{EDD80A89-5815-498D-9FC8-89DEE11989AC}"/>
              </a:ext>
            </a:extLst>
          </p:cNvPr>
          <p:cNvSpPr/>
          <p:nvPr/>
        </p:nvSpPr>
        <p:spPr>
          <a:xfrm>
            <a:off x="7836858" y="1997726"/>
            <a:ext cx="3516942" cy="7886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吹き出し: 角を丸めた四角形 6">
            <a:extLst>
              <a:ext uri="{FF2B5EF4-FFF2-40B4-BE49-F238E27FC236}">
                <a16:creationId xmlns:a16="http://schemas.microsoft.com/office/drawing/2014/main" id="{94EBA34D-DCED-46C8-BBBA-1E5B92CB4EF2}"/>
              </a:ext>
            </a:extLst>
          </p:cNvPr>
          <p:cNvSpPr/>
          <p:nvPr/>
        </p:nvSpPr>
        <p:spPr>
          <a:xfrm>
            <a:off x="218831" y="1808749"/>
            <a:ext cx="5576381" cy="3234592"/>
          </a:xfrm>
          <a:prstGeom prst="wedgeRoundRectCallout">
            <a:avLst>
              <a:gd name="adj1" fmla="val 86192"/>
              <a:gd name="adj2" fmla="val -32250"/>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重要</a:t>
            </a:r>
            <a:r>
              <a:rPr kumimoji="1" lang="en-US" altLang="ja-JP" dirty="0">
                <a:solidFill>
                  <a:schemeClr val="tx1"/>
                </a:solidFill>
                <a:latin typeface="メイリオ" panose="020B0604030504040204" pitchFamily="50" charset="-128"/>
                <a:ea typeface="メイリオ" panose="020B0604030504040204" pitchFamily="50" charset="-128"/>
              </a:rPr>
              <a:t>】</a:t>
            </a:r>
            <a:r>
              <a:rPr kumimoji="1" lang="ja-JP" altLang="en-US" dirty="0">
                <a:solidFill>
                  <a:schemeClr val="tx1"/>
                </a:solidFill>
                <a:latin typeface="メイリオ" panose="020B0604030504040204" pitchFamily="50" charset="-128"/>
                <a:ea typeface="メイリオ" panose="020B0604030504040204" pitchFamily="50" charset="-128"/>
              </a:rPr>
              <a:t>大学名・チーム名について</a:t>
            </a:r>
            <a:endParaRPr kumimoji="1" lang="en-US" altLang="ja-JP" dirty="0">
              <a:solidFill>
                <a:schemeClr val="tx1"/>
              </a:solidFill>
              <a:latin typeface="メイリオ" panose="020B0604030504040204" pitchFamily="50" charset="-128"/>
              <a:ea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大学名・連合チーム名の欄から選択してください。</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*欄にチーム名がない場合は</a:t>
            </a:r>
            <a:r>
              <a:rPr lang="ja-JP" altLang="en-US" sz="1400" dirty="0">
                <a:solidFill>
                  <a:prstClr val="black"/>
                </a:solidFill>
                <a:latin typeface="メイリオ" panose="020B0604030504040204" pitchFamily="50" charset="-128"/>
                <a:ea typeface="メイリオ" panose="020B0604030504040204" pitchFamily="50" charset="-128"/>
              </a:rPr>
              <a:t>本連盟へ連絡を</a:t>
            </a: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お願いします。</a:t>
            </a:r>
            <a:endPar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endParaRPr kumimoji="1"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93913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　チームの資料</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6491585"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lang="ja-JP" altLang="en-US" dirty="0">
                <a:solidFill>
                  <a:schemeClr val="bg1"/>
                </a:solidFill>
                <a:latin typeface="メイリオ" panose="020B0604030504040204" pitchFamily="50" charset="-128"/>
                <a:ea typeface="メイリオ" panose="020B0604030504040204" pitchFamily="50" charset="-128"/>
              </a:rPr>
              <a:t>２</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17" name="楕円 16">
            <a:extLst>
              <a:ext uri="{FF2B5EF4-FFF2-40B4-BE49-F238E27FC236}">
                <a16:creationId xmlns:a16="http://schemas.microsoft.com/office/drawing/2014/main" id="{C76580BE-2491-4C36-8D58-9E708FC5A4F2}"/>
              </a:ext>
            </a:extLst>
          </p:cNvPr>
          <p:cNvSpPr/>
          <p:nvPr/>
        </p:nvSpPr>
        <p:spPr>
          <a:xfrm>
            <a:off x="8007900" y="4716814"/>
            <a:ext cx="2971800" cy="4201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055A8724-7A98-4792-9FA5-51ACC6570AB0}"/>
              </a:ext>
            </a:extLst>
          </p:cNvPr>
          <p:cNvSpPr/>
          <p:nvPr/>
        </p:nvSpPr>
        <p:spPr>
          <a:xfrm>
            <a:off x="8117399" y="1198748"/>
            <a:ext cx="2971800" cy="73237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D1A94422-4A29-44E5-86C7-DFECD419EEC8}"/>
              </a:ext>
            </a:extLst>
          </p:cNvPr>
          <p:cNvSpPr txBox="1"/>
          <p:nvPr/>
        </p:nvSpPr>
        <p:spPr>
          <a:xfrm>
            <a:off x="3046686" y="2967335"/>
            <a:ext cx="6093372" cy="923330"/>
          </a:xfrm>
          <a:prstGeom prst="rect">
            <a:avLst/>
          </a:prstGeom>
          <a:noFill/>
        </p:spPr>
        <p:txBody>
          <a:bodyPr wrap="square">
            <a:spAutoFit/>
          </a:bodyPr>
          <a:lstStyle/>
          <a:p>
            <a:endParaRPr lang="ja-JP" altLang="en-US" dirty="0">
              <a:effectLst/>
            </a:endParaRPr>
          </a:p>
          <a:p>
            <a:br>
              <a:rPr lang="ja-JP" altLang="en-US" dirty="0">
                <a:effectLst/>
              </a:rPr>
            </a:br>
            <a:endParaRPr lang="ja-JP" altLang="en-US" dirty="0"/>
          </a:p>
        </p:txBody>
      </p:sp>
      <p:pic>
        <p:nvPicPr>
          <p:cNvPr id="6" name="図 5">
            <a:extLst>
              <a:ext uri="{FF2B5EF4-FFF2-40B4-BE49-F238E27FC236}">
                <a16:creationId xmlns:a16="http://schemas.microsoft.com/office/drawing/2014/main" id="{A7E89641-01B2-4FBD-953D-9C9C835E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2127" y="67724"/>
            <a:ext cx="4062343" cy="5799221"/>
          </a:xfrm>
          <a:prstGeom prst="rect">
            <a:avLst/>
          </a:prstGeom>
        </p:spPr>
      </p:pic>
      <p:sp>
        <p:nvSpPr>
          <p:cNvPr id="16" name="吹き出し: 角を丸めた四角形 15">
            <a:extLst>
              <a:ext uri="{FF2B5EF4-FFF2-40B4-BE49-F238E27FC236}">
                <a16:creationId xmlns:a16="http://schemas.microsoft.com/office/drawing/2014/main" id="{C6D780D7-06C8-4391-8601-2EA6D5DA0554}"/>
              </a:ext>
            </a:extLst>
          </p:cNvPr>
          <p:cNvSpPr/>
          <p:nvPr/>
        </p:nvSpPr>
        <p:spPr>
          <a:xfrm>
            <a:off x="1772104" y="1931126"/>
            <a:ext cx="5218243" cy="944421"/>
          </a:xfrm>
          <a:prstGeom prst="wedgeRoundRectCallout">
            <a:avLst>
              <a:gd name="adj1" fmla="val 82294"/>
              <a:gd name="adj2" fmla="val 21102"/>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●集合写真内の選手の名前について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記入してください。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集合写真はメール添付してください。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772104" y="3887280"/>
            <a:ext cx="5218243" cy="944421"/>
          </a:xfrm>
          <a:prstGeom prst="wedgeRoundRectCallout">
            <a:avLst>
              <a:gd name="adj1" fmla="val 69317"/>
              <a:gd name="adj2" fmla="val -3008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●ユニフォーム・タスキイラストについて</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生地の色、活字の色を詳しく明記してください。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24653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チームエントリー</a:t>
            </a:r>
            <a:endParaRPr kumimoji="1" lang="ja-JP" altLang="en-US" dirty="0">
              <a:latin typeface="メイリオ" panose="020B0604030504040204" pitchFamily="50" charset="-128"/>
              <a:ea typeface="メイリオ" panose="020B0604030504040204" pitchFamily="50" charset="-128"/>
            </a:endParaRPr>
          </a:p>
        </p:txBody>
      </p:sp>
      <p:sp>
        <p:nvSpPr>
          <p:cNvPr id="18" name="吹き出し: 角を丸めた四角形 17">
            <a:extLst>
              <a:ext uri="{FF2B5EF4-FFF2-40B4-BE49-F238E27FC236}">
                <a16:creationId xmlns:a16="http://schemas.microsoft.com/office/drawing/2014/main" id="{64C8CE88-4276-415C-996E-B168E0DABE15}"/>
              </a:ext>
            </a:extLst>
          </p:cNvPr>
          <p:cNvSpPr/>
          <p:nvPr/>
        </p:nvSpPr>
        <p:spPr>
          <a:xfrm>
            <a:off x="838200" y="1251284"/>
            <a:ext cx="10175549" cy="609693"/>
          </a:xfrm>
          <a:prstGeom prst="wedgeRoundRectCallout">
            <a:avLst>
              <a:gd name="adj1" fmla="val -23099"/>
              <a:gd name="adj2" fmla="val -41358"/>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bg1"/>
                </a:solidFill>
                <a:latin typeface="メイリオ" panose="020B0604030504040204" pitchFamily="50" charset="-128"/>
                <a:ea typeface="メイリオ" panose="020B0604030504040204" pitchFamily="50" charset="-128"/>
              </a:rPr>
              <a:t>このシート</a:t>
            </a:r>
            <a:r>
              <a:rPr kumimoji="1" lang="en-US" altLang="ja-JP" dirty="0">
                <a:solidFill>
                  <a:schemeClr val="bg1"/>
                </a:solidFill>
                <a:latin typeface="メイリオ" panose="020B0604030504040204" pitchFamily="50" charset="-128"/>
                <a:ea typeface="メイリオ" panose="020B0604030504040204" pitchFamily="50" charset="-128"/>
              </a:rPr>
              <a:t>(</a:t>
            </a:r>
            <a:r>
              <a:rPr kumimoji="1" lang="ja-JP" altLang="en-US" dirty="0">
                <a:solidFill>
                  <a:schemeClr val="bg1"/>
                </a:solidFill>
                <a:latin typeface="メイリオ" panose="020B0604030504040204" pitchFamily="50" charset="-128"/>
                <a:ea typeface="メイリオ" panose="020B0604030504040204" pitchFamily="50" charset="-128"/>
              </a:rPr>
              <a:t>様式</a:t>
            </a:r>
            <a:r>
              <a:rPr kumimoji="1" lang="en-US" altLang="ja-JP" dirty="0">
                <a:solidFill>
                  <a:schemeClr val="bg1"/>
                </a:solidFill>
                <a:latin typeface="メイリオ" panose="020B0604030504040204" pitchFamily="50" charset="-128"/>
                <a:ea typeface="メイリオ" panose="020B0604030504040204" pitchFamily="50" charset="-128"/>
              </a:rPr>
              <a:t>1)</a:t>
            </a:r>
            <a:r>
              <a:rPr kumimoji="1" lang="ja-JP" altLang="en-US" dirty="0">
                <a:solidFill>
                  <a:schemeClr val="bg1"/>
                </a:solidFill>
                <a:latin typeface="メイリオ" panose="020B0604030504040204" pitchFamily="50" charset="-128"/>
                <a:ea typeface="メイリオ" panose="020B0604030504040204" pitchFamily="50" charset="-128"/>
              </a:rPr>
              <a:t>の内容がそのまま大会プログラムに反映されますのでミスのないよう慎重に</a:t>
            </a:r>
            <a:r>
              <a:rPr lang="ja-JP" altLang="en-US" dirty="0">
                <a:solidFill>
                  <a:schemeClr val="bg1"/>
                </a:solidFill>
                <a:latin typeface="メイリオ" panose="020B0604030504040204" pitchFamily="50" charset="-128"/>
                <a:ea typeface="メイリオ" panose="020B0604030504040204" pitchFamily="50" charset="-128"/>
              </a:rPr>
              <a:t>記入してください。</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pic>
        <p:nvPicPr>
          <p:cNvPr id="15" name="図 14" descr="テーブル, Excel&#10;&#10;自動的に生成された説明">
            <a:extLst>
              <a:ext uri="{FF2B5EF4-FFF2-40B4-BE49-F238E27FC236}">
                <a16:creationId xmlns:a16="http://schemas.microsoft.com/office/drawing/2014/main" id="{52B4F196-DD73-4CAA-95A0-46F40DE027D6}"/>
              </a:ext>
            </a:extLst>
          </p:cNvPr>
          <p:cNvPicPr>
            <a:picLocks noChangeAspect="1"/>
          </p:cNvPicPr>
          <p:nvPr/>
        </p:nvPicPr>
        <p:blipFill rotWithShape="1">
          <a:blip r:embed="rId2">
            <a:extLst>
              <a:ext uri="{28A0092B-C50C-407E-A947-70E740481C1C}">
                <a14:useLocalDpi xmlns:a14="http://schemas.microsoft.com/office/drawing/2010/main" val="0"/>
              </a:ext>
            </a:extLst>
          </a:blip>
          <a:srcRect t="-5281" r="18377"/>
          <a:stretch/>
        </p:blipFill>
        <p:spPr>
          <a:xfrm>
            <a:off x="5262906" y="1796855"/>
            <a:ext cx="5657415" cy="4098563"/>
          </a:xfrm>
          <a:prstGeom prst="rect">
            <a:avLst/>
          </a:prstGeom>
        </p:spPr>
      </p:pic>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187103" y="2225514"/>
            <a:ext cx="5075803" cy="1792654"/>
          </a:xfrm>
          <a:prstGeom prst="wedgeRoundRectCallout">
            <a:avLst>
              <a:gd name="adj1" fmla="val 65454"/>
              <a:gd name="adj2" fmla="val 30904"/>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2023</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ﾌﾘｶﾞﾅ、氏名、大学、学年は自動的に表示されます。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出身校は手動で入力をお願い致します。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4" name="吹き出し: 角を丸めた四角形 13">
            <a:extLst>
              <a:ext uri="{FF2B5EF4-FFF2-40B4-BE49-F238E27FC236}">
                <a16:creationId xmlns:a16="http://schemas.microsoft.com/office/drawing/2014/main" id="{91B84665-FEC8-44E4-A158-50BB39E822E6}"/>
              </a:ext>
            </a:extLst>
          </p:cNvPr>
          <p:cNvSpPr/>
          <p:nvPr/>
        </p:nvSpPr>
        <p:spPr>
          <a:xfrm>
            <a:off x="187103" y="4650724"/>
            <a:ext cx="5218243" cy="1068358"/>
          </a:xfrm>
          <a:prstGeom prst="wedgeRoundRectCallout">
            <a:avLst>
              <a:gd name="adj1" fmla="val 114798"/>
              <a:gd name="adj2" fmla="val 24087"/>
              <a:gd name="adj3" fmla="val 16667"/>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3000m</a:t>
            </a:r>
            <a:r>
              <a:rPr lang="ja-JP" altLang="en-US" dirty="0" err="1">
                <a:solidFill>
                  <a:schemeClr val="tx1"/>
                </a:solidFill>
                <a:latin typeface="メイリオ" panose="020B0604030504040204" pitchFamily="50" charset="-128"/>
                <a:ea typeface="メイリオ" panose="020B0604030504040204" pitchFamily="50" charset="-128"/>
              </a:rPr>
              <a:t>、</a:t>
            </a:r>
            <a:r>
              <a:rPr lang="en-US" altLang="ja-JP" dirty="0">
                <a:solidFill>
                  <a:schemeClr val="tx1"/>
                </a:solidFill>
                <a:latin typeface="メイリオ" panose="020B0604030504040204" pitchFamily="50" charset="-128"/>
                <a:ea typeface="メイリオ" panose="020B0604030504040204" pitchFamily="50" charset="-128"/>
              </a:rPr>
              <a:t>5000m</a:t>
            </a:r>
            <a:r>
              <a:rPr lang="ja-JP" altLang="en-US" dirty="0">
                <a:solidFill>
                  <a:schemeClr val="tx1"/>
                </a:solidFill>
                <a:latin typeface="メイリオ" panose="020B0604030504040204" pitchFamily="50" charset="-128"/>
                <a:ea typeface="メイリオ" panose="020B0604030504040204" pitchFamily="50" charset="-128"/>
              </a:rPr>
              <a:t>の上位</a:t>
            </a:r>
            <a:r>
              <a:rPr lang="en-US" altLang="ja-JP" dirty="0">
                <a:solidFill>
                  <a:schemeClr val="tx1"/>
                </a:solidFill>
                <a:latin typeface="メイリオ" panose="020B0604030504040204" pitchFamily="50" charset="-128"/>
                <a:ea typeface="メイリオ" panose="020B0604030504040204" pitchFamily="50" charset="-128"/>
              </a:rPr>
              <a:t>5</a:t>
            </a:r>
            <a:r>
              <a:rPr lang="ja-JP" altLang="en-US" dirty="0">
                <a:solidFill>
                  <a:schemeClr val="tx1"/>
                </a:solidFill>
                <a:latin typeface="メイリオ" panose="020B0604030504040204" pitchFamily="50" charset="-128"/>
                <a:ea typeface="メイリオ" panose="020B0604030504040204" pitchFamily="50" charset="-128"/>
              </a:rPr>
              <a:t>人平均タイムは自動的に表示されます。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30820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CC17A4-2001-4A07-85E9-BA1B19CCEEF2}"/>
              </a:ext>
            </a:extLst>
          </p:cNvPr>
          <p:cNvSpPr>
            <a:spLocks noGrp="1"/>
          </p:cNvSpPr>
          <p:nvPr>
            <p:ph type="title"/>
          </p:nvPr>
        </p:nvSpPr>
        <p:spPr>
          <a:xfrm>
            <a:off x="838200" y="180975"/>
            <a:ext cx="10515600" cy="1433513"/>
          </a:xfrm>
        </p:spPr>
        <p:txBody>
          <a:bodyPr>
            <a:normAutofit/>
          </a:bodyPr>
          <a:lstStyle/>
          <a:p>
            <a:r>
              <a:rPr kumimoji="1" lang="ja-JP" altLang="en-US" sz="4000" dirty="0">
                <a:latin typeface="メイリオ" panose="020B0604030504040204" pitchFamily="50" charset="-128"/>
                <a:ea typeface="メイリオ" panose="020B0604030504040204" pitchFamily="50" charset="-128"/>
              </a:rPr>
              <a:t>その他注意事項</a:t>
            </a:r>
          </a:p>
        </p:txBody>
      </p:sp>
      <p:sp>
        <p:nvSpPr>
          <p:cNvPr id="3" name="コンテンツ プレースホルダー 2">
            <a:extLst>
              <a:ext uri="{FF2B5EF4-FFF2-40B4-BE49-F238E27FC236}">
                <a16:creationId xmlns:a16="http://schemas.microsoft.com/office/drawing/2014/main" id="{4FF75FD3-3258-41D0-AFB3-7395BCAD4AF2}"/>
              </a:ext>
            </a:extLst>
          </p:cNvPr>
          <p:cNvSpPr>
            <a:spLocks noGrp="1"/>
          </p:cNvSpPr>
          <p:nvPr>
            <p:ph idx="1"/>
          </p:nvPr>
        </p:nvSpPr>
        <p:spPr>
          <a:xfrm>
            <a:off x="466725" y="1614488"/>
            <a:ext cx="10515600" cy="4351338"/>
          </a:xfrm>
        </p:spPr>
        <p:txBody>
          <a:bodyPr>
            <a:normAutofit/>
          </a:bodyPr>
          <a:lstStyle/>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1</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(3 </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か所</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（郵送）「様式</a:t>
            </a:r>
            <a:r>
              <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3</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lang="en-US"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（メール添付）</a:t>
            </a:r>
            <a:r>
              <a:rPr lang="ja-JP"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添付のエクセルファイル名は「</a:t>
            </a:r>
            <a:r>
              <a:rPr lang="en-US" altLang="zh-TW"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【23</a:t>
            </a:r>
            <a:r>
              <a:rPr lang="zh-TW"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島原駅伝</a:t>
            </a:r>
            <a:r>
              <a:rPr lang="en-US" altLang="zh-TW"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a:t>
            </a:r>
            <a:r>
              <a:rPr lang="zh-TW"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〇〇大学</a:t>
            </a:r>
            <a:r>
              <a:rPr lang="ja-JP"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」としてください。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（メール添付）メールの件名は、「【</a:t>
            </a:r>
            <a:r>
              <a:rPr lang="zh-TW"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〇〇大学</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a:t>
            </a:r>
            <a:r>
              <a:rPr lang="ja-JP" altLang="en-US"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島原駅伝</a:t>
            </a:r>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エントリー」としてください。メール確認を確実に行うためのものですので、ご協力をお願いします。</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ja-JP" sz="1800" kern="0" dirty="0">
                <a:solidFill>
                  <a:srgbClr val="000000"/>
                </a:solidFill>
                <a:effectLst/>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r>
              <a:rPr lang="en-US" altLang="ja-JP" sz="1800" kern="0" dirty="0">
                <a:solidFill>
                  <a:srgbClr val="000000"/>
                </a:solidFill>
                <a:effectLst/>
                <a:ea typeface="游明朝" panose="02020400000000000000" pitchFamily="18" charset="-128"/>
                <a:cs typeface="ＭＳ Ｐゴシック" panose="020B0600070205080204" pitchFamily="50" charset="-128"/>
              </a:rPr>
              <a:t>FAX </a:t>
            </a:r>
            <a:r>
              <a:rPr lang="ja-JP" altLang="ja-JP" sz="1800" kern="0" dirty="0">
                <a:solidFill>
                  <a:srgbClr val="000000"/>
                </a:solidFill>
                <a:effectLst/>
                <a:ea typeface="游明朝" panose="02020400000000000000" pitchFamily="18" charset="-128"/>
                <a:cs typeface="ＭＳ Ｐゴシック" panose="020B0600070205080204" pitchFamily="50" charset="-128"/>
              </a:rPr>
              <a:t>での申込は受け付けません。</a:t>
            </a:r>
            <a:endParaRPr kumimoji="1" lang="ja-JP" altLang="en-US" sz="1800" dirty="0"/>
          </a:p>
        </p:txBody>
      </p:sp>
    </p:spTree>
    <p:extLst>
      <p:ext uri="{BB962C8B-B14F-4D97-AF65-F5344CB8AC3E}">
        <p14:creationId xmlns:p14="http://schemas.microsoft.com/office/powerpoint/2010/main" val="2337457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さいごに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058779"/>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571</TotalTime>
  <Words>793</Words>
  <Application>Microsoft Office PowerPoint</Application>
  <PresentationFormat>ワイド画面</PresentationFormat>
  <Paragraphs>90</Paragraphs>
  <Slides>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メイリオ</vt:lpstr>
      <vt:lpstr>游ゴシック</vt:lpstr>
      <vt:lpstr>游ゴシック Light</vt:lpstr>
      <vt:lpstr>游明朝</vt:lpstr>
      <vt:lpstr>Arial</vt:lpstr>
      <vt:lpstr>Office テーマ</vt:lpstr>
      <vt:lpstr>第23回九州学生女子駅伝対校選手権大会 エントリーファイル入力方法</vt:lpstr>
      <vt:lpstr>はじめに</vt:lpstr>
      <vt:lpstr>注意</vt:lpstr>
      <vt:lpstr>提出物について</vt:lpstr>
      <vt:lpstr>基本情報登録</vt:lpstr>
      <vt:lpstr>様式2　チームの資料</vt:lpstr>
      <vt:lpstr>様式1チームエントリー</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SHIMIZU Gota</cp:lastModifiedBy>
  <cp:revision>47</cp:revision>
  <dcterms:created xsi:type="dcterms:W3CDTF">2018-09-29T12:25:44Z</dcterms:created>
  <dcterms:modified xsi:type="dcterms:W3CDTF">2023-10-04T15:14:14Z</dcterms:modified>
</cp:coreProperties>
</file>